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u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231725" y="2596027"/>
            <a:ext cx="5690700" cy="200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uk" sz="2300" b="1">
                <a:latin typeface="Arial"/>
                <a:ea typeface="Arial"/>
                <a:cs typeface="Arial"/>
                <a:sym typeface="Arial"/>
              </a:rPr>
              <a:t> «Україна in-between: класичні й альтернативні моделі глобалізації»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endParaRPr sz="3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314434" y="6050114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uk" sz="1800" b="1">
                <a:solidFill>
                  <a:srgbClr val="3F3F3F"/>
                </a:solidFill>
              </a:rPr>
              <a:t>www.uisgda.com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8" y="649275"/>
            <a:ext cx="4469700" cy="16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559825" y="264375"/>
            <a:ext cx="8070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Крім класичної опозиції Захід-Схід (Європа-Азія), Україна може опинитися «між» цивілізаційними світами</a:t>
            </a:r>
          </a:p>
          <a:p>
            <a:pPr lvl="0" algn="ctr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19875" y="1244075"/>
            <a:ext cx="8095500" cy="30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 b="1">
                <a:latin typeface="Times New Roman"/>
                <a:ea typeface="Times New Roman"/>
                <a:cs typeface="Times New Roman"/>
                <a:sym typeface="Times New Roman"/>
              </a:rPr>
              <a:t>Суспільство 5.0</a:t>
            </a: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 (проект, запропонований в березні 2017 р. Японією для Японії, США та Німеччини)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Інформаційне суспільство (</a:t>
            </a:r>
            <a:r>
              <a:rPr lang="uk" sz="2400" b="1">
                <a:latin typeface="Times New Roman"/>
                <a:ea typeface="Times New Roman"/>
                <a:cs typeface="Times New Roman"/>
                <a:sym typeface="Times New Roman"/>
              </a:rPr>
              <a:t>Суспільство 4.0</a:t>
            </a: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) — розвинені країни світу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Індустрійне суспільство (</a:t>
            </a:r>
            <a:r>
              <a:rPr lang="uk" sz="2400" b="1">
                <a:latin typeface="Times New Roman"/>
                <a:ea typeface="Times New Roman"/>
                <a:cs typeface="Times New Roman"/>
                <a:sym typeface="Times New Roman"/>
              </a:rPr>
              <a:t>Суспільство 3.0</a:t>
            </a: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) — країни, що розвиваються з акцентом на важку індустрію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Аграрне суспільство (</a:t>
            </a:r>
            <a:r>
              <a:rPr lang="uk" sz="2400" b="1">
                <a:latin typeface="Times New Roman"/>
                <a:ea typeface="Times New Roman"/>
                <a:cs typeface="Times New Roman"/>
                <a:sym typeface="Times New Roman"/>
              </a:rPr>
              <a:t>Суспільство 2.0</a:t>
            </a: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) — країни, що розвиваються з акцентом на сільське господарство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57675" y="4525350"/>
            <a:ext cx="8475300" cy="93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 сьогодні </a:t>
            </a:r>
            <a:r>
              <a:rPr lang="uk" sz="1600" b="1">
                <a:latin typeface="Times New Roman"/>
                <a:ea typeface="Times New Roman"/>
                <a:cs typeface="Times New Roman"/>
                <a:sym typeface="Times New Roman"/>
              </a:rPr>
              <a:t>Україна</a:t>
            </a: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 з її промисловим потенціалом належить до </a:t>
            </a:r>
            <a:r>
              <a:rPr lang="uk" sz="1600" b="1">
                <a:latin typeface="Times New Roman"/>
                <a:ea typeface="Times New Roman"/>
                <a:cs typeface="Times New Roman"/>
                <a:sym typeface="Times New Roman"/>
              </a:rPr>
              <a:t>Суспільства 3.0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У лютому 2016 р. посол США в Україні Джефрі Пайєт наголосив, що Україна повинна стати </a:t>
            </a:r>
            <a:r>
              <a:rPr lang="uk" sz="1600" b="1">
                <a:latin typeface="Times New Roman"/>
                <a:ea typeface="Times New Roman"/>
                <a:cs typeface="Times New Roman"/>
                <a:sym typeface="Times New Roman"/>
              </a:rPr>
              <a:t>аграрною “супердержавою”</a:t>
            </a: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559825" y="264375"/>
            <a:ext cx="8070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Суспільство 5.0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04325" y="1166325"/>
            <a:ext cx="2736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Тотальне поширення IoT (Інтернету речей)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388550" y="1166325"/>
            <a:ext cx="2736900" cy="87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Застосування Big Data (технології роботи з величезними масивами даних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201650" y="1166325"/>
            <a:ext cx="2736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Під керівництвом AI (штучний інтелект)</a:t>
            </a:r>
          </a:p>
        </p:txBody>
      </p:sp>
      <p:pic>
        <p:nvPicPr>
          <p:cNvPr id="110" name="Shape 110" descr="Na-glavnuyu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89625"/>
            <a:ext cx="2988824" cy="255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Na-glavnuyu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625" y="2189625"/>
            <a:ext cx="2988824" cy="25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Na-glavnuyu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650" y="2258125"/>
            <a:ext cx="2802401" cy="18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39950" y="217725"/>
            <a:ext cx="87708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Три напрямки технологізації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97625" y="863075"/>
            <a:ext cx="31257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923525" y="863075"/>
            <a:ext cx="31257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2874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Друге - матеріали з керованими властивостями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049225" y="863075"/>
            <a:ext cx="31257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3573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Третє - це "розумні" технології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-202175" y="863075"/>
            <a:ext cx="31257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3573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Перше - все відбувається в «віртуальному просторі»</a:t>
            </a:r>
          </a:p>
          <a:p>
            <a:pPr lvl="0" indent="35730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35730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Shape 123" descr="digitaltech130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50" y="1652975"/>
            <a:ext cx="3047774" cy="17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digitaltech130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650" y="1652975"/>
            <a:ext cx="3047774" cy="152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digitaltech130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9350" y="1652975"/>
            <a:ext cx="2630350" cy="190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48850" y="3705800"/>
            <a:ext cx="8646300" cy="14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Якщо у вас все зацифроване, є нові матеріали, керуються вони процесором і з'єднані мережею, то з'являються безпілотні автомобілі, браслети вимірюють медичні показники і здатні викликати "швидку", "розумні" будинки які займаються самообслуговуванням, 3D-друк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-76200" y="4962325"/>
            <a:ext cx="91440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2874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найближчі 10-20 років світ очікує зникнення приблизно 30% традиційних професій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11025" y="342125"/>
            <a:ext cx="8553000" cy="7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Інтерактивні платформи</a:t>
            </a:r>
          </a:p>
        </p:txBody>
      </p:sp>
      <p:pic>
        <p:nvPicPr>
          <p:cNvPr id="135" name="Shape 135" descr="digitaltech130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088525"/>
            <a:ext cx="2580124" cy="1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digitaltech130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850" y="1088525"/>
            <a:ext cx="3412675" cy="19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217700" y="3094650"/>
            <a:ext cx="2580000" cy="6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Річний товарообіг - 136 млрд $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105187" y="3094650"/>
            <a:ext cx="2580000" cy="6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Річний товарообіг - 476 млрд $</a:t>
            </a:r>
            <a:r>
              <a:rPr lang="uk"/>
              <a:t>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457950" y="3032450"/>
            <a:ext cx="2580000" cy="6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Річний товарообіг - 43,6 млрд $</a:t>
            </a:r>
          </a:p>
        </p:txBody>
      </p:sp>
      <p:pic>
        <p:nvPicPr>
          <p:cNvPr id="140" name="Shape 140" descr="digitaltech130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550" y="1233275"/>
            <a:ext cx="2942249" cy="165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39950" y="3965500"/>
            <a:ext cx="8898000" cy="16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відсутність бюрократичних перепон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відсутність корупції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виробництво в безпосередній близькості від споживача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споживач отримує послугу значно швидше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здешевлення товару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73225" y="264375"/>
            <a:ext cx="8382000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Інвестиції у наукові дослідження і розробки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17725" y="1244075"/>
            <a:ext cx="3669900" cy="30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США - третину від загальних світових витрат на науку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Японія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3,6%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ВВП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Ізраїль —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4,1%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Південна Корея —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4,3%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Австрія, Німеччина і Швейцарія — майже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3%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Україна —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 0,6%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У світі проживає близько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10 мільйонів вчених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385400" y="1244075"/>
            <a:ext cx="43698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Гарвард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32,3 млрд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дол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Єльський університет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20,7 млрд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дол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Техаський університет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20,4 млрд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дол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4351050" y="2426075"/>
            <a:ext cx="4198800" cy="30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В Україні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40%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трударів промисловості працюють на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виробництві низького технологічного 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</a:p>
          <a:p>
            <a:pPr lv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15%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робітників зайняті у видобутку корисних копалин та сільському господарстві</a:t>
            </a:r>
          </a:p>
          <a:p>
            <a:pPr lv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зайняті в ЄС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622025" y="233275"/>
            <a:ext cx="8070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Цифрова освіта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13175" y="1135225"/>
            <a:ext cx="8273100" cy="45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Обсяг світового ринку освіти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$ 4,5-5,0 трлн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Частка онлайну в ньому - близько 3%, або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$ 165 млрд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2023 року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обсяг онлайн зросте до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$ 240 млрд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, додаючи більш ніж по 5% на рік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Основою навчання є симуляція реальних процесів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2015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році в США інвестували в цифровизацию дошкільної та загальної середньої освіти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 (K-12)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$ 741 млн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, а в Індії - 1 млрд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2015</a:t>
            </a: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 рік, в США - 18,6 млн студентів ВНЗ. З них близько </a:t>
            </a: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29% навчалися онлайн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80% від 2,6 тисячі вузів в США, пропонують онлайн-освіту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В Україні: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Prometheus - за рік роботи зібрали більше 150 тисяч користувачів, створили більше 30 курсів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EdEra - є 11 курсів і бібліотека літератури</a:t>
            </a:r>
          </a:p>
          <a:p>
            <a:pPr lvl="0">
              <a:spcBef>
                <a:spcPts val="0"/>
              </a:spcBef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EDUGET - 282 курсу, приблизна аудиторія 40 тис. Чоловік на місяць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uk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559825" y="264375"/>
            <a:ext cx="8070900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19875" y="1244075"/>
            <a:ext cx="8095500" cy="40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Протягом наступних років держава буде ставати все більш і більш непомітною для людини.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Освіту неминуче буде втягнуто у процес цифрової трансформації навчального процесу.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Невдовзі більшість українських працівників стануть не потрібними. Близько 60% робітників будуть мати потребу у перекваліфікації.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Оскільки не можна осягнути все з точки зору прориву, потрібно прийняти рішення про пріоритетні напрями діяльності - освіти, досліджень, розвитку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579</Words>
  <PresentationFormat>Экран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«Україна in-between: класичні й альтернативні моделі глобалізації»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«Україна in-between: класичні й альтернативні моделі глобалізації»</dc:title>
  <dc:creator>Dell</dc:creator>
  <cp:lastModifiedBy>Dell</cp:lastModifiedBy>
  <cp:revision>1</cp:revision>
  <dcterms:modified xsi:type="dcterms:W3CDTF">2017-08-26T10:12:28Z</dcterms:modified>
</cp:coreProperties>
</file>